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1"/>
  </p:notesMasterIdLst>
  <p:sldIdLst>
    <p:sldId id="256" r:id="rId2"/>
    <p:sldId id="272" r:id="rId3"/>
    <p:sldId id="273" r:id="rId4"/>
    <p:sldId id="258" r:id="rId5"/>
    <p:sldId id="260" r:id="rId6"/>
    <p:sldId id="267" r:id="rId7"/>
    <p:sldId id="259" r:id="rId8"/>
    <p:sldId id="266" r:id="rId9"/>
    <p:sldId id="27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9120" autoAdjust="0"/>
  </p:normalViewPr>
  <p:slideViewPr>
    <p:cSldViewPr>
      <p:cViewPr varScale="1">
        <p:scale>
          <a:sx n="114" d="100"/>
          <a:sy n="114" d="100"/>
        </p:scale>
        <p:origin x="-94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89CEB0-3606-4730-9F86-5E17EA619738}" type="datetimeFigureOut">
              <a:rPr lang="en-US" smtClean="0"/>
              <a:pPr/>
              <a:t>11/19/14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4CB58E-1E19-430C-B30D-4E04A493E23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BF6E1B4-2CCE-4DEA-9EA5-591C5D06174B}" type="slidenum">
              <a:rPr lang="en-US" smtClean="0"/>
              <a:pPr>
                <a:defRPr/>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D72D53-4215-46A2-8CB5-DB625C381101}" type="datetimeFigureOut">
              <a:rPr lang="en-US" smtClean="0"/>
              <a:pPr/>
              <a:t>11/19/14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72D53-4215-46A2-8CB5-DB625C381101}" type="datetimeFigureOut">
              <a:rPr lang="en-US" smtClean="0"/>
              <a:pPr/>
              <a:t>11/19/14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72D53-4215-46A2-8CB5-DB625C381101}" type="datetimeFigureOut">
              <a:rPr lang="en-US" smtClean="0"/>
              <a:pPr/>
              <a:t>11/19/14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D72D53-4215-46A2-8CB5-DB625C381101}" type="datetimeFigureOut">
              <a:rPr lang="en-US" smtClean="0"/>
              <a:pPr/>
              <a:t>11/19/14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D72D53-4215-46A2-8CB5-DB625C381101}" type="datetimeFigureOut">
              <a:rPr lang="en-US" smtClean="0"/>
              <a:pPr/>
              <a:t>11/19/14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D72D53-4215-46A2-8CB5-DB625C381101}" type="datetimeFigureOut">
              <a:rPr lang="en-US" smtClean="0"/>
              <a:pPr/>
              <a:t>11/19/14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D72D53-4215-46A2-8CB5-DB625C381101}" type="datetimeFigureOut">
              <a:rPr lang="en-US" smtClean="0"/>
              <a:pPr/>
              <a:t>11/19/14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D72D53-4215-46A2-8CB5-DB625C381101}" type="datetimeFigureOut">
              <a:rPr lang="en-US" smtClean="0"/>
              <a:pPr/>
              <a:t>11/19/14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D72D53-4215-46A2-8CB5-DB625C381101}" type="datetimeFigureOut">
              <a:rPr lang="en-US" smtClean="0"/>
              <a:pPr/>
              <a:t>11/19/14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72D53-4215-46A2-8CB5-DB625C381101}" type="datetimeFigureOut">
              <a:rPr lang="en-US" smtClean="0"/>
              <a:pPr/>
              <a:t>11/19/14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D72D53-4215-46A2-8CB5-DB625C381101}" type="datetimeFigureOut">
              <a:rPr lang="en-US" smtClean="0"/>
              <a:pPr/>
              <a:t>11/19/14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92BB50-661E-41D5-BAB1-D53A4C3515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72D53-4215-46A2-8CB5-DB625C381101}" type="datetimeFigureOut">
              <a:rPr lang="en-US" smtClean="0"/>
              <a:pPr/>
              <a:t>11/19/14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2BB50-661E-41D5-BAB1-D53A4C3515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OSF’s Role in Civic Mobilization around Concrete Challenges: Education </a:t>
            </a:r>
            <a:endParaRPr lang="en-US" dirty="0"/>
          </a:p>
        </p:txBody>
      </p:sp>
      <p:sp>
        <p:nvSpPr>
          <p:cNvPr id="3" name="Subtitle 2"/>
          <p:cNvSpPr>
            <a:spLocks noGrp="1"/>
          </p:cNvSpPr>
          <p:nvPr>
            <p:ph type="subTitle" idx="1"/>
          </p:nvPr>
        </p:nvSpPr>
        <p:spPr/>
        <p:txBody>
          <a:bodyPr>
            <a:normAutofit fontScale="92500"/>
          </a:bodyPr>
          <a:lstStyle/>
          <a:p>
            <a:pPr algn="r"/>
            <a:r>
              <a:rPr lang="en-US" dirty="0" smtClean="0"/>
              <a:t>Larisa Minasyan</a:t>
            </a:r>
          </a:p>
          <a:p>
            <a:pPr algn="r"/>
            <a:r>
              <a:rPr lang="en-US" dirty="0" smtClean="0"/>
              <a:t>OSF-Armenia</a:t>
            </a:r>
          </a:p>
          <a:p>
            <a:pPr algn="r"/>
            <a:r>
              <a:rPr lang="en-GB" dirty="0" smtClean="0"/>
              <a:t>Montenegro, November </a:t>
            </a:r>
            <a:r>
              <a:rPr lang="en-GB" dirty="0"/>
              <a:t>19 – 20, 2014</a:t>
            </a:r>
            <a:endParaRPr lang="en-US" dirty="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pPr>
              <a:defRPr/>
            </a:pPr>
            <a:r>
              <a:rPr lang="en-US" dirty="0" smtClean="0"/>
              <a:t>Indexes for Armenia</a:t>
            </a:r>
            <a:endParaRPr lang="en-US" dirty="0"/>
          </a:p>
        </p:txBody>
      </p:sp>
      <p:sp>
        <p:nvSpPr>
          <p:cNvPr id="9219" name="Content Placeholder 2"/>
          <p:cNvSpPr>
            <a:spLocks noGrp="1"/>
          </p:cNvSpPr>
          <p:nvPr>
            <p:ph idx="1"/>
          </p:nvPr>
        </p:nvSpPr>
        <p:spPr>
          <a:xfrm>
            <a:off x="457200" y="1371600"/>
            <a:ext cx="8229600" cy="5181600"/>
          </a:xfrm>
        </p:spPr>
        <p:txBody>
          <a:bodyPr>
            <a:normAutofit fontScale="85000" lnSpcReduction="20000"/>
          </a:bodyPr>
          <a:lstStyle/>
          <a:p>
            <a:r>
              <a:rPr lang="en-US" sz="2400" dirty="0" smtClean="0"/>
              <a:t>TI CPI 2013 – </a:t>
            </a:r>
            <a:r>
              <a:rPr lang="en-US" sz="2400" b="1" dirty="0" smtClean="0"/>
              <a:t>36 </a:t>
            </a:r>
            <a:r>
              <a:rPr lang="en-US" sz="2400" dirty="0" smtClean="0"/>
              <a:t>(177 countries , 0 =highly corrupt ,  100=very clean). ( TI CPI 2012 - 34) </a:t>
            </a:r>
          </a:p>
          <a:p>
            <a:r>
              <a:rPr lang="en-US" sz="2400" dirty="0" smtClean="0"/>
              <a:t>Freedom House  “Nations in Transit 2014” study: </a:t>
            </a:r>
            <a:r>
              <a:rPr lang="en-US" sz="2400" b="1" dirty="0" smtClean="0"/>
              <a:t>5.25 </a:t>
            </a:r>
            <a:r>
              <a:rPr lang="en-US" sz="2400" dirty="0" smtClean="0"/>
              <a:t>( 1 =very clean and 7 =very corrupt).</a:t>
            </a:r>
            <a:endParaRPr lang="en-US" sz="2400" b="1" dirty="0" smtClean="0"/>
          </a:p>
          <a:p>
            <a:r>
              <a:rPr lang="en-US" sz="2400" dirty="0" smtClean="0"/>
              <a:t>Freedom House “Nations in Transition study “ of the character of regimes in former Communist nations, in 2014 the political regime in Armenia is classified as </a:t>
            </a:r>
            <a:r>
              <a:rPr lang="en-US" sz="2400" b="1" dirty="0" smtClean="0"/>
              <a:t>semi-consolidated authoritarian : </a:t>
            </a:r>
            <a:r>
              <a:rPr lang="en-US" sz="2400" dirty="0" smtClean="0"/>
              <a:t>Democracy score 5.36 (1=highest and 7 =lowest )</a:t>
            </a:r>
            <a:endParaRPr lang="en-US" sz="2400" b="1" dirty="0" smtClean="0"/>
          </a:p>
          <a:p>
            <a:r>
              <a:rPr lang="en-US" sz="2400" dirty="0" smtClean="0"/>
              <a:t>Freedom House Freedom of the Press Index 2014 – </a:t>
            </a:r>
            <a:r>
              <a:rPr lang="en-US" sz="2400" b="1" dirty="0" smtClean="0"/>
              <a:t>Not Free </a:t>
            </a:r>
            <a:r>
              <a:rPr lang="en-US" sz="2400" dirty="0" smtClean="0"/>
              <a:t>(score 62; 0 =Best, 100=Worst)</a:t>
            </a:r>
            <a:endParaRPr lang="en-US" sz="2400" dirty="0" smtClean="0"/>
          </a:p>
          <a:p>
            <a:r>
              <a:rPr lang="en-US" sz="2400" dirty="0" smtClean="0"/>
              <a:t>World </a:t>
            </a:r>
            <a:r>
              <a:rPr lang="en-US" sz="2400" dirty="0" smtClean="0"/>
              <a:t>Economic Forum  Gender Gap: 103 of 142</a:t>
            </a:r>
          </a:p>
          <a:p>
            <a:r>
              <a:rPr lang="en-US" sz="2400" dirty="0" smtClean="0"/>
              <a:t>World Economic Forum Education </a:t>
            </a:r>
            <a:r>
              <a:rPr lang="en-US" sz="2400" i="1" dirty="0" smtClean="0"/>
              <a:t>Attainment</a:t>
            </a:r>
            <a:r>
              <a:rPr lang="en-US" sz="2400" dirty="0" smtClean="0"/>
              <a:t>: 31 of 142, Health: 142 ; Living standard: 123</a:t>
            </a:r>
          </a:p>
          <a:p>
            <a:r>
              <a:rPr lang="en-US" sz="2400" dirty="0" smtClean="0"/>
              <a:t>World Economic Forum Global Competitiveness: 85 of 144 decreased by 6 points </a:t>
            </a:r>
          </a:p>
          <a:p>
            <a:r>
              <a:rPr lang="en-GB" sz="2400" dirty="0" smtClean="0"/>
              <a:t>World Bank Worldwide Governance Control of Corruption: 40 (0= lowest, 100=highest). </a:t>
            </a:r>
            <a:r>
              <a:rPr lang="en-GB" sz="2400" dirty="0" err="1" smtClean="0"/>
              <a:t>Cf</a:t>
            </a:r>
            <a:r>
              <a:rPr lang="en-GB" sz="2400" dirty="0" smtClean="0"/>
              <a:t>: in 2009 it was 33; 2010 –30; 2011—33; </a:t>
            </a:r>
            <a:r>
              <a:rPr lang="en-GB" sz="2400" dirty="0" smtClean="0"/>
              <a:t>2012—37</a:t>
            </a:r>
          </a:p>
          <a:p>
            <a:r>
              <a:rPr lang="en-GB" sz="2400" dirty="0" smtClean="0"/>
              <a:t>Trust in public institutions: twice as low than average for FSU countries</a:t>
            </a:r>
            <a:endParaRPr lang="en-US" sz="2400" dirty="0" smtClean="0"/>
          </a:p>
          <a:p>
            <a:endParaRPr lang="en-US" sz="2400" dirty="0" smtClean="0"/>
          </a:p>
          <a:p>
            <a:endParaRPr lang="en-US" sz="2400" dirty="0" smtClean="0"/>
          </a:p>
          <a:p>
            <a:endParaRPr lang="en-US" sz="2400" dirty="0" smtClean="0"/>
          </a:p>
          <a:p>
            <a:endParaRPr 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Anti-Corruption Strategy</a:t>
            </a:r>
            <a:endParaRPr lang="en-US" dirty="0"/>
          </a:p>
        </p:txBody>
      </p:sp>
      <p:sp>
        <p:nvSpPr>
          <p:cNvPr id="10243" name="Content Placeholder 2"/>
          <p:cNvSpPr>
            <a:spLocks noGrp="1"/>
          </p:cNvSpPr>
          <p:nvPr>
            <p:ph idx="1"/>
          </p:nvPr>
        </p:nvSpPr>
        <p:spPr/>
        <p:txBody>
          <a:bodyPr>
            <a:normAutofit fontScale="92500" lnSpcReduction="10000"/>
          </a:bodyPr>
          <a:lstStyle/>
          <a:p>
            <a:r>
              <a:rPr lang="en-US" sz="2400" dirty="0" smtClean="0"/>
              <a:t>The concept paper on fighting against corruption in the public administration sector was approved by the Government on 10 April 2014</a:t>
            </a:r>
          </a:p>
          <a:p>
            <a:r>
              <a:rPr lang="en-US" sz="2400" dirty="0" smtClean="0"/>
              <a:t>Draft anti-corruption strategy:  to be developed upon recommendations by interested state bodies, representatives of the civil society, experts of international institutions  and to be submitted for Government approval. </a:t>
            </a:r>
          </a:p>
          <a:p>
            <a:r>
              <a:rPr lang="en-US" sz="2400" dirty="0" smtClean="0"/>
              <a:t>Identified priority areas :  </a:t>
            </a:r>
            <a:r>
              <a:rPr lang="en-US" sz="2400" b="1" dirty="0" smtClean="0"/>
              <a:t>education</a:t>
            </a:r>
            <a:r>
              <a:rPr lang="en-US" sz="2400" dirty="0" smtClean="0"/>
              <a:t>, </a:t>
            </a:r>
            <a:r>
              <a:rPr lang="en-US" sz="2400" b="1" dirty="0" smtClean="0"/>
              <a:t>healthcare</a:t>
            </a:r>
            <a:r>
              <a:rPr lang="en-US" sz="2400" dirty="0" smtClean="0"/>
              <a:t>, </a:t>
            </a:r>
            <a:r>
              <a:rPr lang="en-US" sz="2400" b="1" dirty="0" smtClean="0"/>
              <a:t>collection of state revenues </a:t>
            </a:r>
            <a:r>
              <a:rPr lang="en-US" sz="2400" dirty="0" smtClean="0"/>
              <a:t>and </a:t>
            </a:r>
            <a:r>
              <a:rPr lang="en-US" sz="2400" b="1" dirty="0" smtClean="0"/>
              <a:t>police</a:t>
            </a:r>
            <a:r>
              <a:rPr lang="en-US" sz="2400" dirty="0" smtClean="0"/>
              <a:t> in terms of services provided to citizens.</a:t>
            </a:r>
            <a:r>
              <a:rPr lang="en-GB" sz="2400" dirty="0" smtClean="0"/>
              <a:t> </a:t>
            </a:r>
            <a:endParaRPr lang="en-US" sz="2400" dirty="0" smtClean="0"/>
          </a:p>
          <a:p>
            <a:pPr>
              <a:buNone/>
            </a:pPr>
            <a:endParaRPr lang="en-US" sz="2400" dirty="0" smtClean="0"/>
          </a:p>
          <a:p>
            <a:r>
              <a:rPr lang="en-US" sz="2400" dirty="0" smtClean="0"/>
              <a:t>Previous anti-corruption strategies </a:t>
            </a:r>
          </a:p>
          <a:p>
            <a:pPr lvl="1"/>
            <a:r>
              <a:rPr lang="en-US" sz="2000" dirty="0" smtClean="0"/>
              <a:t>2003-2007</a:t>
            </a:r>
          </a:p>
          <a:p>
            <a:pPr lvl="1"/>
            <a:r>
              <a:rPr lang="en-US" sz="2000" dirty="0" smtClean="0"/>
              <a:t>2009-2012</a:t>
            </a:r>
          </a:p>
        </p:txBody>
      </p:sp>
      <p:sp>
        <p:nvSpPr>
          <p:cNvPr id="5" name="Slide Number Placeholder 4"/>
          <p:cNvSpPr>
            <a:spLocks noGrp="1"/>
          </p:cNvSpPr>
          <p:nvPr>
            <p:ph type="sldNum" sz="quarter" idx="12"/>
          </p:nvPr>
        </p:nvSpPr>
        <p:spPr/>
        <p:txBody>
          <a:bodyPr/>
          <a:lstStyle/>
          <a:p>
            <a:pPr>
              <a:defRPr/>
            </a:pPr>
            <a:fld id="{91FC96E2-6EF1-49CB-A93D-B980DFD0E36D}" type="slidenum">
              <a:rPr lang="en-US" smtClean="0"/>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
            </a:r>
            <a:br>
              <a:rPr lang="en-US" dirty="0" smtClean="0"/>
            </a:br>
            <a:r>
              <a:rPr lang="en-US" dirty="0" smtClean="0"/>
              <a:t>Overview of the current situation in education </a:t>
            </a:r>
            <a:br>
              <a:rPr lang="en-US" dirty="0" smtClean="0"/>
            </a:br>
            <a:endParaRPr lang="en-US" dirty="0"/>
          </a:p>
        </p:txBody>
      </p:sp>
      <p:sp>
        <p:nvSpPr>
          <p:cNvPr id="3" name="Content Placeholder 2"/>
          <p:cNvSpPr>
            <a:spLocks noGrp="1"/>
          </p:cNvSpPr>
          <p:nvPr>
            <p:ph idx="1"/>
          </p:nvPr>
        </p:nvSpPr>
        <p:spPr/>
        <p:txBody>
          <a:bodyPr>
            <a:normAutofit lnSpcReduction="10000"/>
          </a:bodyPr>
          <a:lstStyle/>
          <a:p>
            <a:pPr lvl="0"/>
            <a:r>
              <a:rPr lang="en-US" dirty="0" smtClean="0"/>
              <a:t>Corruption in education</a:t>
            </a:r>
          </a:p>
          <a:p>
            <a:pPr lvl="1"/>
            <a:r>
              <a:rPr lang="en-US" dirty="0" smtClean="0"/>
              <a:t>TI Corruption Barometer ranks the education sector as one of the most corrupt sectors in the country ( 59% of population perceived education as most corrupt in 2013)</a:t>
            </a:r>
          </a:p>
          <a:p>
            <a:pPr lvl="0"/>
            <a:r>
              <a:rPr lang="en-US" dirty="0"/>
              <a:t>Decreasing quality standards </a:t>
            </a:r>
            <a:endParaRPr lang="en-US" dirty="0" smtClean="0"/>
          </a:p>
          <a:p>
            <a:pPr lvl="0"/>
            <a:r>
              <a:rPr lang="en-US" dirty="0" smtClean="0"/>
              <a:t>Excessive political control over education institutions  </a:t>
            </a:r>
          </a:p>
          <a:p>
            <a:pPr lvl="0"/>
            <a:r>
              <a:rPr lang="en-US" dirty="0" smtClean="0"/>
              <a:t>Mass </a:t>
            </a:r>
            <a:r>
              <a:rPr lang="en-US" dirty="0"/>
              <a:t>emigration of young </a:t>
            </a:r>
            <a:r>
              <a:rPr lang="en-US" dirty="0" smtClean="0"/>
              <a:t>talent</a:t>
            </a:r>
            <a:endParaRPr lang="en-US" dirty="0"/>
          </a:p>
          <a:p>
            <a:endParaRPr lang="en-US" dirty="0" smtClean="0"/>
          </a:p>
          <a:p>
            <a:pPr lvl="1"/>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r>
              <a:rPr lang="en-US" sz="3300" dirty="0" smtClean="0"/>
              <a:t>Lack of Accountability and Good Governance </a:t>
            </a:r>
            <a:endParaRPr lang="en-US" sz="3300" dirty="0"/>
          </a:p>
        </p:txBody>
      </p:sp>
      <p:sp>
        <p:nvSpPr>
          <p:cNvPr id="3" name="Content Placeholder 2"/>
          <p:cNvSpPr>
            <a:spLocks noGrp="1"/>
          </p:cNvSpPr>
          <p:nvPr>
            <p:ph idx="1"/>
          </p:nvPr>
        </p:nvSpPr>
        <p:spPr>
          <a:xfrm>
            <a:off x="228600" y="990600"/>
            <a:ext cx="8534400" cy="5867400"/>
          </a:xfrm>
        </p:spPr>
        <p:txBody>
          <a:bodyPr>
            <a:noAutofit/>
          </a:bodyPr>
          <a:lstStyle/>
          <a:p>
            <a:r>
              <a:rPr lang="en-US" sz="2200" dirty="0" smtClean="0"/>
              <a:t>The </a:t>
            </a:r>
            <a:r>
              <a:rPr lang="en-US" sz="2200" dirty="0"/>
              <a:t>government’s influence is embedded in the institutional governance structure by law and in practice. </a:t>
            </a:r>
            <a:endParaRPr lang="en-US" sz="2200" dirty="0" smtClean="0"/>
          </a:p>
          <a:p>
            <a:pPr lvl="2"/>
            <a:r>
              <a:rPr lang="en-US" sz="1700" dirty="0" smtClean="0"/>
              <a:t>Executive presence on university governance boards (up to 75% representation)</a:t>
            </a:r>
          </a:p>
          <a:p>
            <a:pPr lvl="2"/>
            <a:r>
              <a:rPr lang="en-US" sz="1700" dirty="0" smtClean="0"/>
              <a:t>Multiple instances of conflicts of interest in education regulatory bodies</a:t>
            </a:r>
          </a:p>
          <a:p>
            <a:pPr lvl="2"/>
            <a:r>
              <a:rPr lang="en-US" sz="1700" dirty="0" smtClean="0"/>
              <a:t>Dubious legislation  provides  conflicting regulatory framework for higher education governance and allow for ambiguity in favor of the government control</a:t>
            </a:r>
          </a:p>
          <a:p>
            <a:pPr lvl="2"/>
            <a:r>
              <a:rPr lang="en-US" sz="1700" dirty="0" smtClean="0"/>
              <a:t>Political influence over hiring and dismissal of rectors by the government ( e.g. the Rector of a state university was dismissed by the Minister of Education, not by the Council of the university since the legislation allowed for that)</a:t>
            </a:r>
          </a:p>
          <a:p>
            <a:r>
              <a:rPr lang="en-US" sz="2200" dirty="0"/>
              <a:t>Control over university financing, resulting in complete dependence of universities against European principles </a:t>
            </a:r>
          </a:p>
          <a:p>
            <a:pPr lvl="2"/>
            <a:r>
              <a:rPr lang="en-US" sz="1700" dirty="0" smtClean="0"/>
              <a:t>For instance, the law on State non commercial organizations allows the government to cancel the decision of the university council, requires the approval from Ministry of Education of the tuition fees, </a:t>
            </a:r>
            <a:r>
              <a:rPr lang="en-US" sz="1700" dirty="0"/>
              <a:t> </a:t>
            </a:r>
            <a:r>
              <a:rPr lang="en-US" sz="1700" dirty="0" smtClean="0"/>
              <a:t>of purchasing property, confines </a:t>
            </a:r>
            <a:r>
              <a:rPr lang="en-US" sz="1700" dirty="0"/>
              <a:t>entrepreneurial</a:t>
            </a:r>
            <a:r>
              <a:rPr lang="en-US" sz="1700" dirty="0" smtClean="0"/>
              <a:t> activities of universities , etc</a:t>
            </a:r>
          </a:p>
          <a:p>
            <a:r>
              <a:rPr lang="en-US" sz="2100" dirty="0" smtClean="0"/>
              <a:t> </a:t>
            </a:r>
            <a:r>
              <a:rPr lang="en-US" sz="2000" dirty="0"/>
              <a:t>Lack of credibility and conflict of interest in Armenia’s higher education regulatory body (</a:t>
            </a:r>
            <a:r>
              <a:rPr lang="en-US" sz="2000" dirty="0" smtClean="0"/>
              <a:t>ANQA)</a:t>
            </a:r>
          </a:p>
          <a:p>
            <a:r>
              <a:rPr lang="en-US" sz="2000" dirty="0" smtClean="0"/>
              <a:t>Faculty vulnerability and attacks on academic freedom and integrity</a:t>
            </a:r>
          </a:p>
          <a:p>
            <a:pPr>
              <a:buNone/>
            </a:pPr>
            <a:endParaRPr lang="en-US" sz="15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868362"/>
          </a:xfrm>
        </p:spPr>
        <p:txBody>
          <a:bodyPr>
            <a:normAutofit fontScale="90000"/>
          </a:bodyPr>
          <a:lstStyle/>
          <a:p>
            <a:r>
              <a:rPr lang="en-US" b="1" dirty="0"/>
              <a:t>Financing of Public General Schools</a:t>
            </a:r>
            <a:endParaRPr lang="en-US" dirty="0"/>
          </a:p>
        </p:txBody>
      </p:sp>
      <p:sp>
        <p:nvSpPr>
          <p:cNvPr id="3" name="Content Placeholder 2"/>
          <p:cNvSpPr>
            <a:spLocks noGrp="1"/>
          </p:cNvSpPr>
          <p:nvPr>
            <p:ph idx="1"/>
          </p:nvPr>
        </p:nvSpPr>
        <p:spPr>
          <a:xfrm>
            <a:off x="228600" y="990600"/>
            <a:ext cx="8610600" cy="5715000"/>
          </a:xfrm>
        </p:spPr>
        <p:txBody>
          <a:bodyPr>
            <a:noAutofit/>
          </a:bodyPr>
          <a:lstStyle/>
          <a:p>
            <a:r>
              <a:rPr lang="en-US" sz="2100" dirty="0" smtClean="0"/>
              <a:t>School funding mechanism is adapted to the available financial resources rather than the number of students every year. </a:t>
            </a:r>
          </a:p>
          <a:p>
            <a:r>
              <a:rPr lang="en-US" sz="2100" dirty="0" smtClean="0"/>
              <a:t>The significant coefficients of the school financing formula such as the annual amounts of per-student funding and  maintenance costs  are adopted each year by the joint decree of ministries of finance and education and science, but the methodology and formula of calculation of that amounts are never provided.</a:t>
            </a:r>
          </a:p>
          <a:p>
            <a:r>
              <a:rPr lang="en-US" sz="2100" dirty="0" smtClean="0"/>
              <a:t>The drawback of the financing formula based on the number of students is that the only unit for measuring the outcome of services is quantitative (the number of pupils), and no consideration is made for the qualitative results.</a:t>
            </a:r>
          </a:p>
          <a:p>
            <a:r>
              <a:rPr lang="en-US" sz="2100" dirty="0" smtClean="0"/>
              <a:t>There is certain discrimination in funding of separate high schools and 12-year general schools that provide equal graduation diploma.</a:t>
            </a:r>
            <a:r>
              <a:rPr lang="en-US" sz="2100" dirty="0" smtClean="0"/>
              <a:t> Out of 109 high </a:t>
            </a:r>
            <a:r>
              <a:rPr lang="en-US" sz="2100" dirty="0" smtClean="0"/>
              <a:t>schools,</a:t>
            </a:r>
            <a:r>
              <a:rPr lang="en-US" sz="2100" dirty="0" smtClean="0"/>
              <a:t> 102 are located </a:t>
            </a:r>
            <a:r>
              <a:rPr lang="en-US" sz="2100" dirty="0" smtClean="0"/>
              <a:t>in urban areas,</a:t>
            </a:r>
            <a:r>
              <a:rPr lang="en-US" sz="2100" dirty="0" smtClean="0"/>
              <a:t> and are </a:t>
            </a:r>
            <a:r>
              <a:rPr lang="en-US" sz="2100" dirty="0" smtClean="0"/>
              <a:t>double funded from state </a:t>
            </a:r>
            <a:r>
              <a:rPr lang="en-US" sz="2100" dirty="0" smtClean="0"/>
              <a:t>budget. </a:t>
            </a:r>
            <a:endParaRPr lang="en-US" sz="21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Mobilization for international advocacy</a:t>
            </a:r>
            <a:endParaRPr lang="en-US" dirty="0"/>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endParaRPr lang="en-US" dirty="0" smtClean="0"/>
          </a:p>
          <a:p>
            <a:r>
              <a:rPr lang="en-US" dirty="0" smtClean="0"/>
              <a:t>Advocacy work with donor communities </a:t>
            </a:r>
          </a:p>
          <a:p>
            <a:pPr lvl="1"/>
            <a:r>
              <a:rPr lang="en-US" dirty="0" smtClean="0"/>
              <a:t>Claim to the World Bank Inspection Panel</a:t>
            </a:r>
          </a:p>
          <a:p>
            <a:pPr lvl="2"/>
            <a:r>
              <a:rPr lang="en-US" dirty="0" smtClean="0"/>
              <a:t>NGOs mobilized around key education issues </a:t>
            </a:r>
          </a:p>
          <a:p>
            <a:pPr lvl="2"/>
            <a:r>
              <a:rPr lang="en-US" dirty="0" smtClean="0"/>
              <a:t>Results of the IP visit and main conclusions </a:t>
            </a:r>
            <a:endParaRPr lang="en-US" dirty="0" smtClean="0"/>
          </a:p>
          <a:p>
            <a:pPr lvl="1"/>
            <a:r>
              <a:rPr lang="en-US" dirty="0" smtClean="0"/>
              <a:t>USAID supports TI and coalition of NGOs for anti-corruption work where education is a target are </a:t>
            </a:r>
          </a:p>
          <a:p>
            <a:pPr lvl="1"/>
            <a:r>
              <a:rPr lang="en-US" dirty="0" smtClean="0"/>
              <a:t>EU supports education legislation reform to strengthen independence of universities and education accreditation agency </a:t>
            </a:r>
          </a:p>
          <a:p>
            <a:pPr lvl="1"/>
            <a:r>
              <a:rPr lang="en-US" dirty="0" smtClean="0"/>
              <a:t>EU advocacy (Brussels </a:t>
            </a:r>
            <a:r>
              <a:rPr lang="en-US" dirty="0" smtClean="0"/>
              <a:t>Policy Center, ENP report</a:t>
            </a:r>
            <a:r>
              <a:rPr lang="en-US" dirty="0" smtClean="0"/>
              <a:t>)</a:t>
            </a:r>
          </a:p>
          <a:p>
            <a:pPr lvl="1"/>
            <a:r>
              <a:rPr lang="en-US" dirty="0" smtClean="0"/>
              <a:t>UPR shadow report flags disadvantaging rural population in access to education  </a:t>
            </a:r>
            <a:endParaRPr lang="en-US" dirty="0" smtClean="0"/>
          </a:p>
          <a:p>
            <a:pPr lvl="1"/>
            <a:endParaRPr lang="en-US" dirty="0" smtClean="0"/>
          </a:p>
          <a:p>
            <a:pPr lvl="1"/>
            <a:endParaRPr lang="en-US" dirty="0" smtClean="0"/>
          </a:p>
          <a:p>
            <a:endParaRPr lang="en-US" dirty="0" smtClean="0"/>
          </a:p>
          <a:p>
            <a:endParaRPr lang="en-US" dirty="0" smtClean="0"/>
          </a:p>
          <a:p>
            <a:pPr lvl="2"/>
            <a:endParaRPr lang="en-US" dirty="0" smtClean="0"/>
          </a:p>
          <a:p>
            <a:pPr lvl="2"/>
            <a:endParaRPr lang="en-US" dirty="0" smtClean="0"/>
          </a:p>
          <a:p>
            <a:pPr lvl="1">
              <a:buNone/>
            </a:pPr>
            <a:endParaRPr lang="en-US" dirty="0" smtClean="0"/>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715962"/>
          </a:xfrm>
        </p:spPr>
        <p:txBody>
          <a:bodyPr>
            <a:normAutofit fontScale="90000"/>
          </a:bodyPr>
          <a:lstStyle/>
          <a:p>
            <a:r>
              <a:rPr lang="en-US" dirty="0" smtClean="0"/>
              <a:t>Main points raised in the Claim</a:t>
            </a:r>
            <a:endParaRPr lang="en-US" dirty="0"/>
          </a:p>
        </p:txBody>
      </p:sp>
      <p:sp>
        <p:nvSpPr>
          <p:cNvPr id="3" name="Content Placeholder 2"/>
          <p:cNvSpPr>
            <a:spLocks noGrp="1"/>
          </p:cNvSpPr>
          <p:nvPr>
            <p:ph idx="1"/>
          </p:nvPr>
        </p:nvSpPr>
        <p:spPr>
          <a:xfrm>
            <a:off x="457200" y="990600"/>
            <a:ext cx="8686800" cy="5105400"/>
          </a:xfrm>
        </p:spPr>
        <p:txBody>
          <a:bodyPr>
            <a:noAutofit/>
          </a:bodyPr>
          <a:lstStyle/>
          <a:p>
            <a:pPr lvl="0"/>
            <a:endParaRPr lang="en-US" sz="1800" u="sng" dirty="0" smtClean="0"/>
          </a:p>
          <a:p>
            <a:pPr lvl="0"/>
            <a:r>
              <a:rPr lang="en-US" sz="1800" u="sng" dirty="0" smtClean="0"/>
              <a:t>Politicization of education</a:t>
            </a:r>
          </a:p>
          <a:p>
            <a:pPr lvl="1"/>
            <a:r>
              <a:rPr lang="en-US" sz="1800" dirty="0"/>
              <a:t>Excessive governmental control of education </a:t>
            </a:r>
            <a:r>
              <a:rPr lang="en-US" sz="1800" dirty="0" smtClean="0"/>
              <a:t>system, lack of transparency ,  conflicts of interest and lack of good governance</a:t>
            </a:r>
          </a:p>
          <a:p>
            <a:r>
              <a:rPr lang="en-US" sz="1800" u="sng" dirty="0" smtClean="0"/>
              <a:t>Financing </a:t>
            </a:r>
            <a:r>
              <a:rPr lang="en-US" sz="1800" u="sng" dirty="0"/>
              <a:t>of education </a:t>
            </a:r>
            <a:endParaRPr lang="en-US" sz="1800" u="sng" dirty="0" smtClean="0"/>
          </a:p>
          <a:p>
            <a:pPr lvl="1"/>
            <a:r>
              <a:rPr lang="en-US" sz="1800" dirty="0" smtClean="0"/>
              <a:t>Financing </a:t>
            </a:r>
            <a:r>
              <a:rPr lang="en-US" sz="1800" dirty="0"/>
              <a:t>for secondary </a:t>
            </a:r>
            <a:r>
              <a:rPr lang="en-US" sz="1800" dirty="0" smtClean="0"/>
              <a:t>education and vast </a:t>
            </a:r>
            <a:r>
              <a:rPr lang="en-US" sz="1800" dirty="0"/>
              <a:t>inconsistencies in per-capita financing for high </a:t>
            </a:r>
            <a:r>
              <a:rPr lang="en-US" sz="1800" dirty="0" smtClean="0"/>
              <a:t>schools</a:t>
            </a:r>
          </a:p>
          <a:p>
            <a:pPr lvl="1"/>
            <a:r>
              <a:rPr lang="en-US" sz="1800" dirty="0"/>
              <a:t>Government has full authority over university financing, resulting in complete dependence of universities</a:t>
            </a:r>
          </a:p>
          <a:p>
            <a:r>
              <a:rPr lang="en-US" sz="1800" u="sng" dirty="0"/>
              <a:t>Gender </a:t>
            </a:r>
            <a:r>
              <a:rPr lang="en-US" sz="1800" u="sng" dirty="0" smtClean="0"/>
              <a:t>discrimination</a:t>
            </a:r>
          </a:p>
          <a:p>
            <a:pPr lvl="1"/>
            <a:r>
              <a:rPr lang="en-US" sz="1800" dirty="0" smtClean="0"/>
              <a:t>Gender </a:t>
            </a:r>
            <a:r>
              <a:rPr lang="en-US" sz="1800" dirty="0"/>
              <a:t>insensitive content as common in educational materials and textbooks</a:t>
            </a:r>
          </a:p>
          <a:p>
            <a:pPr lvl="1"/>
            <a:r>
              <a:rPr lang="en-US" sz="1800" dirty="0" smtClean="0"/>
              <a:t>Teachers promote </a:t>
            </a:r>
            <a:r>
              <a:rPr lang="en-US" sz="1800" dirty="0"/>
              <a:t>degrading stereotypes and reinforce unequal behavioral norms</a:t>
            </a:r>
          </a:p>
          <a:p>
            <a:r>
              <a:rPr lang="en-US" sz="1800" u="sng" dirty="0" smtClean="0"/>
              <a:t>Disadvantaging </a:t>
            </a:r>
            <a:r>
              <a:rPr lang="en-US" sz="1800" u="sng" dirty="0"/>
              <a:t>rural </a:t>
            </a:r>
            <a:r>
              <a:rPr lang="en-US" sz="1800" u="sng" dirty="0" smtClean="0"/>
              <a:t>students</a:t>
            </a:r>
          </a:p>
          <a:p>
            <a:pPr lvl="1"/>
            <a:r>
              <a:rPr lang="en-US" sz="1800" dirty="0"/>
              <a:t>Urban high schools receive significantly more funding than rural schools and offer their students better opportunities for university prep and/or professional </a:t>
            </a:r>
            <a:r>
              <a:rPr lang="en-US" sz="1800" dirty="0" smtClean="0"/>
              <a:t>training</a:t>
            </a:r>
          </a:p>
          <a:p>
            <a:pPr lvl="1"/>
            <a:r>
              <a:rPr lang="en-US" sz="1800" dirty="0" smtClean="0"/>
              <a:t>Unequal access and lack of opportunities put rural </a:t>
            </a:r>
            <a:r>
              <a:rPr lang="en-US" sz="1800" dirty="0"/>
              <a:t>students </a:t>
            </a:r>
            <a:r>
              <a:rPr lang="en-US" sz="1800" dirty="0" smtClean="0"/>
              <a:t>at greater </a:t>
            </a:r>
            <a:r>
              <a:rPr lang="en-US" sz="1800" dirty="0"/>
              <a:t>disadvantage, increase demographic polarization, and </a:t>
            </a:r>
            <a:r>
              <a:rPr lang="en-US" sz="1800" dirty="0" smtClean="0"/>
              <a:t>rural poverty </a:t>
            </a:r>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Mobilization on the Ground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Academic community and certain civil society take up issues of access to and quality of education; gender </a:t>
            </a:r>
            <a:r>
              <a:rPr lang="en-US" dirty="0" smtClean="0"/>
              <a:t>and minority insensitive content</a:t>
            </a:r>
          </a:p>
          <a:p>
            <a:r>
              <a:rPr lang="en-US" dirty="0" smtClean="0"/>
              <a:t>Education and mobilization of journalists writing on education; regional educators and youth mobilized around education quality and access </a:t>
            </a:r>
            <a:r>
              <a:rPr lang="en-US" smtClean="0"/>
              <a:t>issues     </a:t>
            </a:r>
            <a:endParaRPr lang="en-US" smtClean="0"/>
          </a:p>
          <a:p>
            <a:r>
              <a:rPr lang="en-US" smtClean="0"/>
              <a:t>Research </a:t>
            </a:r>
            <a:r>
              <a:rPr lang="en-US" dirty="0" smtClean="0"/>
              <a:t>on Integrity in Education ( due in early 2015</a:t>
            </a:r>
            <a:r>
              <a:rPr lang="en-US" dirty="0" smtClean="0"/>
              <a:t>)</a:t>
            </a:r>
            <a:r>
              <a:rPr lang="en-US" dirty="0" smtClean="0"/>
              <a:t> </a:t>
            </a:r>
          </a:p>
          <a:p>
            <a:r>
              <a:rPr lang="en-US" dirty="0" smtClean="0"/>
              <a:t>OSFA </a:t>
            </a:r>
            <a:r>
              <a:rPr lang="en-US" dirty="0" smtClean="0"/>
              <a:t>invited to advisory board of Ministry of </a:t>
            </a:r>
            <a:r>
              <a:rPr lang="en-US" dirty="0" smtClean="0"/>
              <a:t>Education</a:t>
            </a:r>
          </a:p>
          <a:p>
            <a:r>
              <a:rPr lang="en-US" dirty="0" smtClean="0"/>
              <a:t>Collaborative </a:t>
            </a:r>
            <a:r>
              <a:rPr lang="en-US" dirty="0" smtClean="0"/>
              <a:t>steps with the WB local office</a:t>
            </a:r>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1095</TotalTime>
  <Words>1022</Words>
  <Application>Microsoft Macintosh PowerPoint</Application>
  <PresentationFormat>On-screen Show (4:3)</PresentationFormat>
  <Paragraphs>83</Paragraphs>
  <Slides>9</Slides>
  <Notes>1</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Office Theme</vt:lpstr>
      <vt:lpstr>OSF’s Role in Civic Mobilization around Concrete Challenges: Education </vt:lpstr>
      <vt:lpstr>Indexes for Armenia</vt:lpstr>
      <vt:lpstr>Anti-Corruption Strategy</vt:lpstr>
      <vt:lpstr> Overview of the current situation in education  </vt:lpstr>
      <vt:lpstr>Lack of Accountability and Good Governance </vt:lpstr>
      <vt:lpstr>Financing of Public General Schools</vt:lpstr>
      <vt:lpstr>Mobilization for international advocacy</vt:lpstr>
      <vt:lpstr>Main points raised in the Claim</vt:lpstr>
      <vt:lpstr>Mobilization on the Ground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OSF’s Role in Civic Mobilization around Concrete Challenges: Education</dc:title>
  <dc:creator>anna</dc:creator>
  <cp:lastModifiedBy>Tavitian Student</cp:lastModifiedBy>
  <cp:revision>42</cp:revision>
  <dcterms:created xsi:type="dcterms:W3CDTF">2014-11-19T05:17:22Z</dcterms:created>
  <dcterms:modified xsi:type="dcterms:W3CDTF">2014-11-19T20:52:03Z</dcterms:modified>
</cp:coreProperties>
</file>